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7" roundtripDataSignature="AMtx7mjE0MtEGUzPZR//sQKRu+k5XFwi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9FCD23-33A0-454A-AF49-44DC3EFB4A77}">
  <a:tblStyle styleId="{6B9FCD23-33A0-454A-AF49-44DC3EFB4A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9" name="Google Shape;1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9" name="Google Shape;12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6" name="Google Shape;12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4" name="Google Shape;12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2" name="Google Shape;1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3" name="Google Shape;12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1" name="Google Shape;12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4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4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4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5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5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5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5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5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6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6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53.png"/><Relationship Id="rId5" Type="http://schemas.openxmlformats.org/officeDocument/2006/relationships/image" Target="../media/image26.png"/><Relationship Id="rId6" Type="http://schemas.openxmlformats.org/officeDocument/2006/relationships/image" Target="../media/image41.png"/><Relationship Id="rId7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50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rackspace.com/support/how-to/block-an-ip-address-on-a-Linux-server/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54.png"/><Relationship Id="rId7" Type="http://schemas.openxmlformats.org/officeDocument/2006/relationships/image" Target="../media/image43.png"/><Relationship Id="rId8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gao.gov/new.items/d08536.pdf" TargetMode="External"/><Relationship Id="rId4" Type="http://schemas.openxmlformats.org/officeDocument/2006/relationships/hyperlink" Target="https://owasp.org/www-community/attacks/Brute_force_attack" TargetMode="External"/><Relationship Id="rId5" Type="http://schemas.openxmlformats.org/officeDocument/2006/relationships/hyperlink" Target="https://cwe.mitre.org/data/definitions/200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Local File Inclusion/Unauthorized File Upload</a:t>
            </a:r>
            <a:endParaRPr/>
          </a:p>
        </p:txBody>
      </p:sp>
      <p:sp>
        <p:nvSpPr>
          <p:cNvPr id="1137" name="Google Shape;1137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38" name="Google Shape;1138;p1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cracking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password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hash for ryan’s account, we then could add the WebDav file share to our Network Files manger.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will allow us to upload the malicious PHP script that we later execute for a reverse tcp connection.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0" name="Google Shape;1140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1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4" name="Google Shape;1144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6" name="Google Shape;1146;p1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us to upload the malicious PHP script to initiate a reverse tcp connection.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Msfvenom was used to build the script.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Msfconsole was used to open the meterpreter session that ultimately allowed us a remote connection to find the flag.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8" name="Google Shape;1148;p1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9" name="Google Shape;1149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0" name="Google Shape;1150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1" name="Google Shape;1151;p1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0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3" name="Google Shape;1153;p10"/>
          <p:cNvPicPr preferRelativeResize="0"/>
          <p:nvPr/>
        </p:nvPicPr>
        <p:blipFill rotWithShape="1">
          <a:blip r:embed="rId3">
            <a:alphaModFix/>
          </a:blip>
          <a:srcRect b="29078" l="2570" r="-2569" t="47277"/>
          <a:stretch/>
        </p:blipFill>
        <p:spPr>
          <a:xfrm>
            <a:off x="6401175" y="1480575"/>
            <a:ext cx="2509850" cy="8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0"/>
          <p:cNvPicPr preferRelativeResize="0"/>
          <p:nvPr/>
        </p:nvPicPr>
        <p:blipFill rotWithShape="1">
          <a:blip r:embed="rId4">
            <a:alphaModFix/>
          </a:blip>
          <a:srcRect b="42715" l="48183" r="3637" t="24656"/>
          <a:stretch/>
        </p:blipFill>
        <p:spPr>
          <a:xfrm>
            <a:off x="6401175" y="2334849"/>
            <a:ext cx="2428499" cy="132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0"/>
          <p:cNvPicPr preferRelativeResize="0"/>
          <p:nvPr/>
        </p:nvPicPr>
        <p:blipFill rotWithShape="1">
          <a:blip r:embed="rId5">
            <a:alphaModFix/>
          </a:blip>
          <a:srcRect b="43016" l="0" r="51844" t="19717"/>
          <a:stretch/>
        </p:blipFill>
        <p:spPr>
          <a:xfrm>
            <a:off x="6401175" y="3385350"/>
            <a:ext cx="2428499" cy="15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2" name="Google Shape;1162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8" name="Google Shape;1168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69" name="Google Shape;1169;p12"/>
          <p:cNvSpPr txBox="1"/>
          <p:nvPr>
            <p:ph idx="1" type="subTitle"/>
          </p:nvPr>
        </p:nvSpPr>
        <p:spPr>
          <a:xfrm>
            <a:off x="152400" y="3056656"/>
            <a:ext cx="49110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know the port scan </a:t>
            </a:r>
            <a:r>
              <a:rPr lang="en" sz="1200"/>
              <a:t>occurred</a:t>
            </a:r>
            <a:r>
              <a:rPr lang="en" sz="1200"/>
              <a:t> at 0:45 on 04-09-2021 from </a:t>
            </a:r>
            <a:r>
              <a:rPr lang="en" sz="1200">
                <a:solidFill>
                  <a:schemeClr val="dk1"/>
                </a:solidFill>
              </a:rPr>
              <a:t>192.168.1.90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After analyzing the network flow, we can approximate that 20,932 packets were sent during the scan. 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user_agent was used to indicate that a port scan </a:t>
            </a:r>
            <a:r>
              <a:rPr lang="en" sz="1200"/>
              <a:t>occurred</a:t>
            </a:r>
            <a:r>
              <a:rPr lang="en" sz="1200"/>
              <a:t> by utilizing nmap (top).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network_flow indicated the amount of packets sent (right).</a:t>
            </a:r>
            <a:endParaRPr sz="1200"/>
          </a:p>
        </p:txBody>
      </p:sp>
      <p:pic>
        <p:nvPicPr>
          <p:cNvPr id="1170" name="Google Shape;1170;p12"/>
          <p:cNvPicPr preferRelativeResize="0"/>
          <p:nvPr/>
        </p:nvPicPr>
        <p:blipFill rotWithShape="1">
          <a:blip r:embed="rId3">
            <a:alphaModFix/>
          </a:blip>
          <a:srcRect b="20546" l="0" r="0" t="0"/>
          <a:stretch/>
        </p:blipFill>
        <p:spPr>
          <a:xfrm>
            <a:off x="152400" y="825300"/>
            <a:ext cx="8839198" cy="189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071" y="2742850"/>
            <a:ext cx="3788529" cy="2097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2" name="Google Shape;1172;p12"/>
          <p:cNvCxnSpPr/>
          <p:nvPr/>
        </p:nvCxnSpPr>
        <p:spPr>
          <a:xfrm flipH="1" rot="10800000">
            <a:off x="7319075" y="3620600"/>
            <a:ext cx="630900" cy="10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3" name="Google Shape;117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6550" y="1302203"/>
            <a:ext cx="630900" cy="53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8284" y="3009600"/>
            <a:ext cx="1788342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2"/>
          <p:cNvPicPr preferRelativeResize="0"/>
          <p:nvPr/>
        </p:nvPicPr>
        <p:blipFill rotWithShape="1">
          <a:blip r:embed="rId7">
            <a:alphaModFix/>
          </a:blip>
          <a:srcRect b="0" l="10257" r="0" t="0"/>
          <a:stretch/>
        </p:blipFill>
        <p:spPr>
          <a:xfrm>
            <a:off x="5131300" y="1302200"/>
            <a:ext cx="3788524" cy="3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13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82" name="Google Shape;1182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3" name="Google Shape;1183;p13"/>
          <p:cNvSpPr txBox="1"/>
          <p:nvPr>
            <p:ph idx="1" type="subTitle"/>
          </p:nvPr>
        </p:nvSpPr>
        <p:spPr>
          <a:xfrm>
            <a:off x="382875" y="3471000"/>
            <a:ext cx="57912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7399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Requests for the hidden /secret_folder/ directory s</a:t>
            </a:r>
            <a:r>
              <a:rPr lang="en" sz="1300"/>
              <a:t>tarted at 1:00pm</a:t>
            </a:r>
            <a:endParaRPr sz="1300"/>
          </a:p>
          <a:p>
            <a:pPr indent="-17399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12 Requests total were made from IP address 192.168.1.90</a:t>
            </a:r>
            <a:endParaRPr sz="1300"/>
          </a:p>
          <a:p>
            <a:pPr indent="-17399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Connect_to_corp_server text file was the file that the attackers accessed.</a:t>
            </a:r>
            <a:endParaRPr sz="1300"/>
          </a:p>
        </p:txBody>
      </p:sp>
      <p:pic>
        <p:nvPicPr>
          <p:cNvPr id="1184" name="Google Shape;1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981"/>
            <a:ext cx="9143999" cy="253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11001" y="2850864"/>
            <a:ext cx="2256349" cy="22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93" name="Google Shape;1193;p14"/>
          <p:cNvSpPr txBox="1"/>
          <p:nvPr>
            <p:ph idx="1" type="subTitle"/>
          </p:nvPr>
        </p:nvSpPr>
        <p:spPr>
          <a:xfrm>
            <a:off x="152400" y="3269688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16,245 </a:t>
            </a:r>
            <a:r>
              <a:rPr lang="en" sz="1300">
                <a:solidFill>
                  <a:schemeClr val="dk1"/>
                </a:solidFill>
              </a:rPr>
              <a:t>requests were made during the attack.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16,240 requests were made by the attacker before the correct password was discovered.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user_agent search was used to determine the attacking software used is Hydra (top)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 http.status_code: 401 search was used to determine the total attempts made (right).</a:t>
            </a:r>
            <a:endParaRPr sz="1300"/>
          </a:p>
        </p:txBody>
      </p:sp>
      <p:pic>
        <p:nvPicPr>
          <p:cNvPr id="1194" name="Google Shape;11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3738"/>
            <a:ext cx="8839199" cy="243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4"/>
          <p:cNvPicPr preferRelativeResize="0"/>
          <p:nvPr/>
        </p:nvPicPr>
        <p:blipFill rotWithShape="1">
          <a:blip r:embed="rId4">
            <a:alphaModFix/>
          </a:blip>
          <a:srcRect b="12637" l="0" r="0" t="-5290"/>
          <a:stretch/>
        </p:blipFill>
        <p:spPr>
          <a:xfrm>
            <a:off x="5789225" y="3410299"/>
            <a:ext cx="3202376" cy="13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4"/>
          <p:cNvSpPr txBox="1"/>
          <p:nvPr/>
        </p:nvSpPr>
        <p:spPr>
          <a:xfrm>
            <a:off x="6522775" y="3174000"/>
            <a:ext cx="212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HTTP 401 Unauthorized</a:t>
            </a:r>
            <a:endParaRPr b="1" sz="1200"/>
          </a:p>
        </p:txBody>
      </p:sp>
      <p:pic>
        <p:nvPicPr>
          <p:cNvPr id="1197" name="Google Shape;1197;p14"/>
          <p:cNvPicPr preferRelativeResize="0"/>
          <p:nvPr/>
        </p:nvPicPr>
        <p:blipFill rotWithShape="1">
          <a:blip r:embed="rId5">
            <a:alphaModFix/>
          </a:blip>
          <a:srcRect b="18786" l="8838" r="2954" t="19799"/>
          <a:stretch/>
        </p:blipFill>
        <p:spPr>
          <a:xfrm>
            <a:off x="4444575" y="1440800"/>
            <a:ext cx="4446325" cy="2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3" name="Google Shape;1203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4" name="Google Shape;1204;p15"/>
          <p:cNvSpPr txBox="1"/>
          <p:nvPr>
            <p:ph idx="1" type="subTitle"/>
          </p:nvPr>
        </p:nvSpPr>
        <p:spPr>
          <a:xfrm>
            <a:off x="2428525" y="3331588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7399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298 requests were made to the /WebDav folder </a:t>
            </a:r>
            <a:r>
              <a:rPr lang="en" sz="1300"/>
              <a:t>during the attack</a:t>
            </a:r>
            <a:endParaRPr sz="1300"/>
          </a:p>
          <a:p>
            <a:pPr indent="-17399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files requested were the passwd.dav file and the webdav.php file</a:t>
            </a:r>
            <a:endParaRPr sz="1300"/>
          </a:p>
          <a:p>
            <a:pPr indent="-17399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webdav.php was the malicious payload that granted remote access to the attacker.  </a:t>
            </a:r>
            <a:endParaRPr sz="1300"/>
          </a:p>
        </p:txBody>
      </p:sp>
      <p:pic>
        <p:nvPicPr>
          <p:cNvPr id="1205" name="Google Shape;12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75" y="689725"/>
            <a:ext cx="8839199" cy="241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50" y="2928075"/>
            <a:ext cx="2095075" cy="20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3" name="Google Shape;1213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9" name="Google Shape;1219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0" name="Google Shape;1220;p17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An alarm can be sent when nmap is located in the user.agent_original field to notify the system administrator when a port scan is </a:t>
            </a:r>
            <a:r>
              <a:rPr lang="en" sz="1400"/>
              <a:t>occurring</a:t>
            </a:r>
            <a:r>
              <a:rPr lang="en" sz="1400"/>
              <a:t> on the local network.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 threshold of 1 verified nmap user agent is sufficient from a non-whitelisted IP address.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An alarm can also be set when more than 500 connections are made within a 5 minute period.  </a:t>
            </a:r>
            <a:endParaRPr sz="1400"/>
          </a:p>
        </p:txBody>
      </p:sp>
      <p:sp>
        <p:nvSpPr>
          <p:cNvPr id="1221" name="Google Shape;1221;p1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Configure the network firewall to detect and respond to any port scan attempt in real time.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Conduct regular in-house port scans to ensure vulnerable ports are not open to malicious actors.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Set server firewall to drop packet traffic when connection thresholds are exceeded.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Regularly patch firewalls and software to avoid zero-day attacks.  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27" name="Google Shape;1227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8" name="Google Shape;1228;p1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To detect </a:t>
            </a:r>
            <a:r>
              <a:rPr lang="en" sz="1400"/>
              <a:t>unauthorized</a:t>
            </a:r>
            <a:r>
              <a:rPr lang="en" sz="1400"/>
              <a:t> access requests for hidden folders, I would block all incoming HTTP traffic when the source IP originates outside whitelisted company IP addresses.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 threshold should be set to a maximum of 10 attempts per hour before a triggered alert is sent to the system administrator.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1229" name="Google Shape;1229;p1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Sensitive files should not be open to the public facing file systems. An alternative to the Web Distributed Authoring and Versioning (WebDAV) service should be explored.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In the meantime, sensitive information/data should be encrypted and the folders </a:t>
            </a:r>
            <a:r>
              <a:rPr lang="en" sz="1300"/>
              <a:t>should</a:t>
            </a:r>
            <a:r>
              <a:rPr lang="en" sz="1300"/>
              <a:t> only be accessed by whitelisted IP addresses.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VPN tunneling could also be a solution that will provide infrastructure towards continuing security improvements.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5" name="Google Shape;1235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6" name="Google Shape;1236;p1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Send an email alert and lock the account when more than 20 bad login attempts are made.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Create a dashboard item that tracks HTTP 401 Unauthorized client error </a:t>
            </a:r>
            <a:r>
              <a:rPr lang="en" sz="1400"/>
              <a:t>statuses and the associated IP address.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Send an alert when the user agent indicates usage of Hydra or any other credential stuffing software.</a:t>
            </a:r>
            <a:endParaRPr sz="1400"/>
          </a:p>
        </p:txBody>
      </p:sp>
      <p:sp>
        <p:nvSpPr>
          <p:cNvPr id="1237" name="Google Shape;1237;p1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Implementation of more complex passwords that are 8-12 characters in length with at least one number and one symbol included.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Account lockout policy that triggers a 30 minute waiting period after 20 bad login attempts.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 running blacklist and whitelist of IP addresses that trigger the lockout alert. If a lockout effects an employee, a password locker/education may be necessary.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43" name="Google Shape;1243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https://docs.rackspace.com/support/how-to/block-an-ip-address-on-a-Linux-server/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4" name="Google Shape;1244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Block all HTTP traffic originating outside of a whitelisted company IP address to the WebDAV folder.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Email the system administrator when more than 5 HTTP GET requests are made to the folder from a single IP source outside the company whitelist.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Email the system </a:t>
            </a:r>
            <a:r>
              <a:rPr lang="en" sz="1400"/>
              <a:t>administrator</a:t>
            </a:r>
            <a:r>
              <a:rPr lang="en" sz="1400"/>
              <a:t> of any HTTP PUT request made to the folder from outside the company whitelist.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45" name="Google Shape;1245;p20"/>
          <p:cNvSpPr txBox="1"/>
          <p:nvPr>
            <p:ph idx="3" type="subTitle"/>
          </p:nvPr>
        </p:nvSpPr>
        <p:spPr>
          <a:xfrm>
            <a:off x="4466800" y="14785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Restrict access to sensitive portions of the linux server and website with: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mod_authz_host 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Uncomplicated Firewall (UFW)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iptables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Firewalld</a:t>
            </a:r>
            <a:r>
              <a:rPr lang="en" sz="1300" u="sng"/>
              <a:t> </a:t>
            </a:r>
            <a:endParaRPr sz="1300"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1246" name="Google Shape;12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425" y="2205788"/>
            <a:ext cx="3193139" cy="7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20"/>
          <p:cNvPicPr preferRelativeResize="0"/>
          <p:nvPr/>
        </p:nvPicPr>
        <p:blipFill rotWithShape="1">
          <a:blip r:embed="rId5">
            <a:alphaModFix/>
          </a:blip>
          <a:srcRect b="23189" l="0" r="0" t="0"/>
          <a:stretch/>
        </p:blipFill>
        <p:spPr>
          <a:xfrm>
            <a:off x="4863400" y="3729910"/>
            <a:ext cx="302895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20"/>
          <p:cNvPicPr preferRelativeResize="0"/>
          <p:nvPr/>
        </p:nvPicPr>
        <p:blipFill rotWithShape="1">
          <a:blip r:embed="rId6">
            <a:alphaModFix/>
          </a:blip>
          <a:srcRect b="23189" l="0" r="0" t="0"/>
          <a:stretch/>
        </p:blipFill>
        <p:spPr>
          <a:xfrm>
            <a:off x="4863400" y="3268175"/>
            <a:ext cx="350520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9975" y="4191650"/>
            <a:ext cx="41190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1100" y="4439300"/>
            <a:ext cx="28575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6" name="Google Shape;1256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7" name="Google Shape;1257;p21"/>
          <p:cNvSpPr txBox="1"/>
          <p:nvPr>
            <p:ph idx="2" type="subTitle"/>
          </p:nvPr>
        </p:nvSpPr>
        <p:spPr>
          <a:xfrm>
            <a:off x="0" y="17340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Alert the system administrator when any http PUT request is recorded to sensitive folders from an IP address outside of the company whitelist.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Alert the system administrator when an attempt is made to access port 80, 4444, and 1337 from all network traffic.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The previous alert can be paused if/when remote access is needed by the I.T. dept. </a:t>
            </a:r>
            <a:r>
              <a:rPr lang="en" sz="1400"/>
              <a:t>f</a:t>
            </a:r>
            <a:r>
              <a:rPr lang="en" sz="1400"/>
              <a:t>or scheduled maintenance purposes. </a:t>
            </a:r>
            <a:endParaRPr sz="1400"/>
          </a:p>
        </p:txBody>
      </p:sp>
      <p:sp>
        <p:nvSpPr>
          <p:cNvPr id="1258" name="Google Shape;1258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Block all http PUT requests from IP addresses outside of the company whitelist.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Set access to the WebDAV folder to read only to prevent any unwanted executable files from being uploaded.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Close/Block any ports that are not necessary to </a:t>
            </a:r>
            <a:r>
              <a:rPr lang="en" sz="1400"/>
              <a:t>continue</a:t>
            </a:r>
            <a:r>
              <a:rPr lang="en" sz="1400"/>
              <a:t> with </a:t>
            </a:r>
            <a:r>
              <a:rPr lang="en" sz="1400"/>
              <a:t>business</a:t>
            </a:r>
            <a:r>
              <a:rPr lang="en" sz="1400"/>
              <a:t> operations.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idx="3" type="subTitle"/>
          </p:nvPr>
        </p:nvSpPr>
        <p:spPr>
          <a:xfrm>
            <a:off x="7078475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Gateway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38" y="817025"/>
            <a:ext cx="6750876" cy="4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{6B9FCD23-33A0-454A-AF49-44DC3EFB4A77}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 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</a:t>
                      </a: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WebDav 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Team PenTest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Gateway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Default Gateway Router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arenR"/>
            </a:pPr>
            <a:r>
              <a:rPr lang="en"/>
              <a:t>GAO Report 08-536, Privacy: Alternatives Exist for Enhancing Protection of Personally Identifiable Information, May 2008,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http://www.gao.gov/new.items/d08536.pdf</a:t>
            </a:r>
            <a:r>
              <a:rPr lang="en"/>
              <a:t>.</a:t>
            </a:r>
            <a:endParaRPr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arenR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https://owasp.org/www-community/attacks/Brute_force_attack</a:t>
            </a:r>
            <a:endParaRPr/>
          </a:p>
          <a:p>
            <a:pPr indent="-273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arenR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https://cwe.mitre.org/data/definitions/200.html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{6B9FCD23-33A0-454A-AF49-44DC3EFB4A77}</a:tableStyleId>
              </a:tblPr>
              <a:tblGrid>
                <a:gridCol w="2787500"/>
                <a:gridCol w="2787500"/>
                <a:gridCol w="2787500"/>
              </a:tblGrid>
              <a:tr h="36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93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included in the public facing code, text, and documents that reveals personal Identifiable information like a name or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employment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information.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attackers to narrow their field of focus through enumeration to further define/refine their attack surface.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CVE-2020-14494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BFV consists of an attacker configuring predetermined values, making requests to a server using those values, and then analyzing the response.</a:t>
                      </a:r>
                      <a:endParaRPr sz="9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attackers to run values, such as passwords, through software that will guess predetermined strings until a favorable response returns.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Remote File Inclusion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CVE-2006-2849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</a:t>
                      </a: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allows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malicious code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remotely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</a:t>
                      </a: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allows attackers to gain backdoor access via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TCP connection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Sensitive Data Exposure</a:t>
            </a:r>
            <a:endParaRPr/>
          </a:p>
        </p:txBody>
      </p:sp>
      <p:sp>
        <p:nvSpPr>
          <p:cNvPr id="1091" name="Google Shape;1091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Utilize nmap to scan the local network to enumerate which server is the target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Access the vulnerable server through the IP address listed.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Scan the Webdav pages for Sensitive Data Exposure.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This exploit allowed us to find the Webdav server.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Find three important pieces of information: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Ryan M. C.E.O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Ashton is the manager of direct communication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Ashton manages the secret folder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Ryan manages the webdav folder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75" y="1481375"/>
            <a:ext cx="2428500" cy="19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175" y="2872000"/>
            <a:ext cx="2428500" cy="18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Brute Force Vulnerability</a:t>
            </a:r>
            <a:endParaRPr/>
          </a:p>
        </p:txBody>
      </p:sp>
      <p:sp>
        <p:nvSpPr>
          <p:cNvPr id="1114" name="Google Shape;1114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5" name="Google Shape;1115;p9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9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Utilize the hydra and the enumerated web pages to crack the passwords.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Command: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Hydra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-l ashton -P /usr/share/wordlists/rockyou.txt -f -vV 192.168.1.105 http-get http://192.168.1.105/company_folders/secret_folder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0" name="Google Shape;1120;p9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9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After running the command, we found ashton’s login credentials: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Username: ashton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Password: leopoldo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We then used the hash provided in the secret folder to crack ryan’s password using crackstation: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sername : ryan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Password: linux4u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9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6" name="Google Shape;1126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" name="Google Shape;1128;p9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0" name="Google Shape;1130;p9"/>
          <p:cNvPicPr preferRelativeResize="0"/>
          <p:nvPr/>
        </p:nvPicPr>
        <p:blipFill rotWithShape="1">
          <a:blip r:embed="rId3">
            <a:alphaModFix/>
          </a:blip>
          <a:srcRect b="0" l="0" r="0" t="46441"/>
          <a:stretch/>
        </p:blipFill>
        <p:spPr>
          <a:xfrm>
            <a:off x="6132275" y="1422125"/>
            <a:ext cx="2909300" cy="15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9"/>
          <p:cNvPicPr preferRelativeResize="0"/>
          <p:nvPr/>
        </p:nvPicPr>
        <p:blipFill rotWithShape="1">
          <a:blip r:embed="rId4">
            <a:alphaModFix/>
          </a:blip>
          <a:srcRect b="0" l="0" r="22756" t="0"/>
          <a:stretch/>
        </p:blipFill>
        <p:spPr>
          <a:xfrm>
            <a:off x="6134075" y="2987275"/>
            <a:ext cx="2909301" cy="18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